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3"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21" autoAdjust="0"/>
  </p:normalViewPr>
  <p:slideViewPr>
    <p:cSldViewPr>
      <p:cViewPr varScale="1">
        <p:scale>
          <a:sx n="82" d="100"/>
          <a:sy n="82" d="100"/>
        </p:scale>
        <p:origin x="-16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FEE9C3-DD3A-4570-803A-FD2E1AB8802B}" type="datetimeFigureOut">
              <a:rPr lang="en-GB" smtClean="0"/>
              <a:t>05/09/2014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5FFB8-8A2E-4E9A-8AFC-862408FF55F7}" type="slidenum">
              <a:rPr lang="en-GB" smtClean="0"/>
              <a:t>‹#›</a:t>
            </a:fld>
            <a:endParaRPr lang="en-GB"/>
          </a:p>
        </p:txBody>
      </p:sp>
    </p:spTree>
    <p:extLst>
      <p:ext uri="{BB962C8B-B14F-4D97-AF65-F5344CB8AC3E}">
        <p14:creationId xmlns:p14="http://schemas.microsoft.com/office/powerpoint/2010/main" val="263720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Lst>
        </p:spPr>
        <p:txBody>
          <a:bodyPr/>
          <a:lstStyle>
            <a:lvl1pPr defTabSz="919163">
              <a:defRPr sz="2400">
                <a:solidFill>
                  <a:schemeClr val="tx1"/>
                </a:solidFill>
                <a:latin typeface="News Gothic" pitchFamily="34" charset="0"/>
              </a:defRPr>
            </a:lvl1pPr>
            <a:lvl2pPr marL="742950" indent="-285750" defTabSz="919163">
              <a:defRPr sz="2400">
                <a:solidFill>
                  <a:schemeClr val="tx1"/>
                </a:solidFill>
                <a:latin typeface="News Gothic" pitchFamily="34" charset="0"/>
              </a:defRPr>
            </a:lvl2pPr>
            <a:lvl3pPr marL="1143000" indent="-228600" defTabSz="919163">
              <a:defRPr sz="2400">
                <a:solidFill>
                  <a:schemeClr val="tx1"/>
                </a:solidFill>
                <a:latin typeface="News Gothic" pitchFamily="34" charset="0"/>
              </a:defRPr>
            </a:lvl3pPr>
            <a:lvl4pPr marL="1600200" indent="-228600" defTabSz="919163">
              <a:defRPr sz="2400">
                <a:solidFill>
                  <a:schemeClr val="tx1"/>
                </a:solidFill>
                <a:latin typeface="News Gothic" pitchFamily="34" charset="0"/>
              </a:defRPr>
            </a:lvl4pPr>
            <a:lvl5pPr marL="2057400" indent="-228600" defTabSz="919163">
              <a:defRPr sz="2400">
                <a:solidFill>
                  <a:schemeClr val="tx1"/>
                </a:solidFill>
                <a:latin typeface="News Gothic" pitchFamily="34" charset="0"/>
              </a:defRPr>
            </a:lvl5pPr>
            <a:lvl6pPr marL="2514600" indent="-228600" algn="r" defTabSz="919163" eaLnBrk="0" fontAlgn="base" hangingPunct="0">
              <a:spcBef>
                <a:spcPct val="50000"/>
              </a:spcBef>
              <a:spcAft>
                <a:spcPct val="0"/>
              </a:spcAft>
              <a:defRPr sz="2400">
                <a:solidFill>
                  <a:schemeClr val="tx1"/>
                </a:solidFill>
                <a:latin typeface="News Gothic" pitchFamily="34" charset="0"/>
              </a:defRPr>
            </a:lvl6pPr>
            <a:lvl7pPr marL="2971800" indent="-228600" algn="r" defTabSz="919163" eaLnBrk="0" fontAlgn="base" hangingPunct="0">
              <a:spcBef>
                <a:spcPct val="50000"/>
              </a:spcBef>
              <a:spcAft>
                <a:spcPct val="0"/>
              </a:spcAft>
              <a:defRPr sz="2400">
                <a:solidFill>
                  <a:schemeClr val="tx1"/>
                </a:solidFill>
                <a:latin typeface="News Gothic" pitchFamily="34" charset="0"/>
              </a:defRPr>
            </a:lvl7pPr>
            <a:lvl8pPr marL="3429000" indent="-228600" algn="r" defTabSz="919163" eaLnBrk="0" fontAlgn="base" hangingPunct="0">
              <a:spcBef>
                <a:spcPct val="50000"/>
              </a:spcBef>
              <a:spcAft>
                <a:spcPct val="0"/>
              </a:spcAft>
              <a:defRPr sz="2400">
                <a:solidFill>
                  <a:schemeClr val="tx1"/>
                </a:solidFill>
                <a:latin typeface="News Gothic" pitchFamily="34" charset="0"/>
              </a:defRPr>
            </a:lvl8pPr>
            <a:lvl9pPr marL="3886200" indent="-228600" algn="r" defTabSz="919163" eaLnBrk="0" fontAlgn="base" hangingPunct="0">
              <a:spcBef>
                <a:spcPct val="50000"/>
              </a:spcBef>
              <a:spcAft>
                <a:spcPct val="0"/>
              </a:spcAft>
              <a:defRPr sz="2400">
                <a:solidFill>
                  <a:schemeClr val="tx1"/>
                </a:solidFill>
                <a:latin typeface="News Gothic" pitchFamily="34" charset="0"/>
              </a:defRPr>
            </a:lvl9pPr>
          </a:lstStyle>
          <a:p>
            <a:fld id="{3DC77F60-39AA-4C02-B17E-B3EFB913EB83}" type="datetime1">
              <a:rPr lang="en-GB" altLang="en-US" sz="1000" smtClean="0"/>
              <a:pPr/>
              <a:t>05/09/2014</a:t>
            </a:fld>
            <a:endParaRPr lang="en-GB" altLang="en-US" sz="1000" smtClean="0"/>
          </a:p>
        </p:txBody>
      </p:sp>
      <p:sp>
        <p:nvSpPr>
          <p:cNvPr id="5632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Lst>
        </p:spPr>
        <p:txBody>
          <a:bodyPr/>
          <a:lstStyle>
            <a:lvl1pPr defTabSz="919163">
              <a:defRPr sz="2400">
                <a:solidFill>
                  <a:schemeClr val="tx1"/>
                </a:solidFill>
                <a:latin typeface="News Gothic" pitchFamily="34" charset="0"/>
              </a:defRPr>
            </a:lvl1pPr>
            <a:lvl2pPr marL="742950" indent="-285750" defTabSz="919163">
              <a:defRPr sz="2400">
                <a:solidFill>
                  <a:schemeClr val="tx1"/>
                </a:solidFill>
                <a:latin typeface="News Gothic" pitchFamily="34" charset="0"/>
              </a:defRPr>
            </a:lvl2pPr>
            <a:lvl3pPr marL="1143000" indent="-228600" defTabSz="919163">
              <a:defRPr sz="2400">
                <a:solidFill>
                  <a:schemeClr val="tx1"/>
                </a:solidFill>
                <a:latin typeface="News Gothic" pitchFamily="34" charset="0"/>
              </a:defRPr>
            </a:lvl3pPr>
            <a:lvl4pPr marL="1600200" indent="-228600" defTabSz="919163">
              <a:defRPr sz="2400">
                <a:solidFill>
                  <a:schemeClr val="tx1"/>
                </a:solidFill>
                <a:latin typeface="News Gothic" pitchFamily="34" charset="0"/>
              </a:defRPr>
            </a:lvl4pPr>
            <a:lvl5pPr marL="2057400" indent="-228600" defTabSz="919163">
              <a:defRPr sz="2400">
                <a:solidFill>
                  <a:schemeClr val="tx1"/>
                </a:solidFill>
                <a:latin typeface="News Gothic" pitchFamily="34" charset="0"/>
              </a:defRPr>
            </a:lvl5pPr>
            <a:lvl6pPr marL="2514600" indent="-228600" algn="r" defTabSz="919163" eaLnBrk="0" fontAlgn="base" hangingPunct="0">
              <a:spcBef>
                <a:spcPct val="50000"/>
              </a:spcBef>
              <a:spcAft>
                <a:spcPct val="0"/>
              </a:spcAft>
              <a:defRPr sz="2400">
                <a:solidFill>
                  <a:schemeClr val="tx1"/>
                </a:solidFill>
                <a:latin typeface="News Gothic" pitchFamily="34" charset="0"/>
              </a:defRPr>
            </a:lvl6pPr>
            <a:lvl7pPr marL="2971800" indent="-228600" algn="r" defTabSz="919163" eaLnBrk="0" fontAlgn="base" hangingPunct="0">
              <a:spcBef>
                <a:spcPct val="50000"/>
              </a:spcBef>
              <a:spcAft>
                <a:spcPct val="0"/>
              </a:spcAft>
              <a:defRPr sz="2400">
                <a:solidFill>
                  <a:schemeClr val="tx1"/>
                </a:solidFill>
                <a:latin typeface="News Gothic" pitchFamily="34" charset="0"/>
              </a:defRPr>
            </a:lvl7pPr>
            <a:lvl8pPr marL="3429000" indent="-228600" algn="r" defTabSz="919163" eaLnBrk="0" fontAlgn="base" hangingPunct="0">
              <a:spcBef>
                <a:spcPct val="50000"/>
              </a:spcBef>
              <a:spcAft>
                <a:spcPct val="0"/>
              </a:spcAft>
              <a:defRPr sz="2400">
                <a:solidFill>
                  <a:schemeClr val="tx1"/>
                </a:solidFill>
                <a:latin typeface="News Gothic" pitchFamily="34" charset="0"/>
              </a:defRPr>
            </a:lvl8pPr>
            <a:lvl9pPr marL="3886200" indent="-228600" algn="r" defTabSz="919163" eaLnBrk="0" fontAlgn="base" hangingPunct="0">
              <a:spcBef>
                <a:spcPct val="50000"/>
              </a:spcBef>
              <a:spcAft>
                <a:spcPct val="0"/>
              </a:spcAft>
              <a:defRPr sz="2400">
                <a:solidFill>
                  <a:schemeClr val="tx1"/>
                </a:solidFill>
                <a:latin typeface="News Gothic" pitchFamily="34" charset="0"/>
              </a:defRPr>
            </a:lvl9pPr>
          </a:lstStyle>
          <a:p>
            <a:fld id="{BC5CD505-D6BA-4202-B5DA-588FC01D07A7}" type="slidenum">
              <a:rPr lang="en-GB" altLang="en-US" sz="1000" smtClean="0"/>
              <a:pPr/>
              <a:t>4</a:t>
            </a:fld>
            <a:endParaRPr lang="en-GB" altLang="en-US" sz="1000" smtClean="0"/>
          </a:p>
        </p:txBody>
      </p:sp>
      <p:sp>
        <p:nvSpPr>
          <p:cNvPr id="56324" name="Rectangle 2"/>
          <p:cNvSpPr>
            <a:spLocks noChangeArrowheads="1" noTextEdit="1"/>
          </p:cNvSpPr>
          <p:nvPr>
            <p:ph type="sldImg"/>
          </p:nvPr>
        </p:nvSpPr>
        <p:spPr>
          <a:xfrm>
            <a:off x="1149350" y="714375"/>
            <a:ext cx="4560888" cy="3419475"/>
          </a:xfrm>
          <a:ln/>
        </p:spPr>
      </p:sp>
      <p:sp>
        <p:nvSpPr>
          <p:cNvPr id="5632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Lst>
        </p:spPr>
        <p:txBody>
          <a:bodyPr/>
          <a:lstStyle>
            <a:lvl1pPr defTabSz="919163">
              <a:defRPr sz="2400">
                <a:solidFill>
                  <a:schemeClr val="tx1"/>
                </a:solidFill>
                <a:latin typeface="News Gothic" pitchFamily="34" charset="0"/>
              </a:defRPr>
            </a:lvl1pPr>
            <a:lvl2pPr marL="742950" indent="-285750" defTabSz="919163">
              <a:defRPr sz="2400">
                <a:solidFill>
                  <a:schemeClr val="tx1"/>
                </a:solidFill>
                <a:latin typeface="News Gothic" pitchFamily="34" charset="0"/>
              </a:defRPr>
            </a:lvl2pPr>
            <a:lvl3pPr marL="1143000" indent="-228600" defTabSz="919163">
              <a:defRPr sz="2400">
                <a:solidFill>
                  <a:schemeClr val="tx1"/>
                </a:solidFill>
                <a:latin typeface="News Gothic" pitchFamily="34" charset="0"/>
              </a:defRPr>
            </a:lvl3pPr>
            <a:lvl4pPr marL="1600200" indent="-228600" defTabSz="919163">
              <a:defRPr sz="2400">
                <a:solidFill>
                  <a:schemeClr val="tx1"/>
                </a:solidFill>
                <a:latin typeface="News Gothic" pitchFamily="34" charset="0"/>
              </a:defRPr>
            </a:lvl4pPr>
            <a:lvl5pPr marL="2057400" indent="-228600" defTabSz="919163">
              <a:defRPr sz="2400">
                <a:solidFill>
                  <a:schemeClr val="tx1"/>
                </a:solidFill>
                <a:latin typeface="News Gothic" pitchFamily="34" charset="0"/>
              </a:defRPr>
            </a:lvl5pPr>
            <a:lvl6pPr marL="2514600" indent="-228600" algn="r" defTabSz="919163" eaLnBrk="0" fontAlgn="base" hangingPunct="0">
              <a:spcBef>
                <a:spcPct val="50000"/>
              </a:spcBef>
              <a:spcAft>
                <a:spcPct val="0"/>
              </a:spcAft>
              <a:defRPr sz="2400">
                <a:solidFill>
                  <a:schemeClr val="tx1"/>
                </a:solidFill>
                <a:latin typeface="News Gothic" pitchFamily="34" charset="0"/>
              </a:defRPr>
            </a:lvl6pPr>
            <a:lvl7pPr marL="2971800" indent="-228600" algn="r" defTabSz="919163" eaLnBrk="0" fontAlgn="base" hangingPunct="0">
              <a:spcBef>
                <a:spcPct val="50000"/>
              </a:spcBef>
              <a:spcAft>
                <a:spcPct val="0"/>
              </a:spcAft>
              <a:defRPr sz="2400">
                <a:solidFill>
                  <a:schemeClr val="tx1"/>
                </a:solidFill>
                <a:latin typeface="News Gothic" pitchFamily="34" charset="0"/>
              </a:defRPr>
            </a:lvl7pPr>
            <a:lvl8pPr marL="3429000" indent="-228600" algn="r" defTabSz="919163" eaLnBrk="0" fontAlgn="base" hangingPunct="0">
              <a:spcBef>
                <a:spcPct val="50000"/>
              </a:spcBef>
              <a:spcAft>
                <a:spcPct val="0"/>
              </a:spcAft>
              <a:defRPr sz="2400">
                <a:solidFill>
                  <a:schemeClr val="tx1"/>
                </a:solidFill>
                <a:latin typeface="News Gothic" pitchFamily="34" charset="0"/>
              </a:defRPr>
            </a:lvl8pPr>
            <a:lvl9pPr marL="3886200" indent="-228600" algn="r" defTabSz="919163" eaLnBrk="0" fontAlgn="base" hangingPunct="0">
              <a:spcBef>
                <a:spcPct val="50000"/>
              </a:spcBef>
              <a:spcAft>
                <a:spcPct val="0"/>
              </a:spcAft>
              <a:defRPr sz="2400">
                <a:solidFill>
                  <a:schemeClr val="tx1"/>
                </a:solidFill>
                <a:latin typeface="News Gothic" pitchFamily="34" charset="0"/>
              </a:defRPr>
            </a:lvl9pPr>
          </a:lstStyle>
          <a:p>
            <a:fld id="{C33384E8-C165-4117-8F0F-B830B54E123F}" type="datetime1">
              <a:rPr lang="en-GB" altLang="en-US" sz="1000" smtClean="0"/>
              <a:pPr/>
              <a:t>05/09/2014</a:t>
            </a:fld>
            <a:endParaRPr lang="en-GB" altLang="en-US" sz="1000" smtClean="0"/>
          </a:p>
        </p:txBody>
      </p:sp>
      <p:sp>
        <p:nvSpPr>
          <p:cNvPr id="5734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Lst>
        </p:spPr>
        <p:txBody>
          <a:bodyPr/>
          <a:lstStyle>
            <a:lvl1pPr defTabSz="919163">
              <a:defRPr sz="2400">
                <a:solidFill>
                  <a:schemeClr val="tx1"/>
                </a:solidFill>
                <a:latin typeface="News Gothic" pitchFamily="34" charset="0"/>
              </a:defRPr>
            </a:lvl1pPr>
            <a:lvl2pPr marL="742950" indent="-285750" defTabSz="919163">
              <a:defRPr sz="2400">
                <a:solidFill>
                  <a:schemeClr val="tx1"/>
                </a:solidFill>
                <a:latin typeface="News Gothic" pitchFamily="34" charset="0"/>
              </a:defRPr>
            </a:lvl2pPr>
            <a:lvl3pPr marL="1143000" indent="-228600" defTabSz="919163">
              <a:defRPr sz="2400">
                <a:solidFill>
                  <a:schemeClr val="tx1"/>
                </a:solidFill>
                <a:latin typeface="News Gothic" pitchFamily="34" charset="0"/>
              </a:defRPr>
            </a:lvl3pPr>
            <a:lvl4pPr marL="1600200" indent="-228600" defTabSz="919163">
              <a:defRPr sz="2400">
                <a:solidFill>
                  <a:schemeClr val="tx1"/>
                </a:solidFill>
                <a:latin typeface="News Gothic" pitchFamily="34" charset="0"/>
              </a:defRPr>
            </a:lvl4pPr>
            <a:lvl5pPr marL="2057400" indent="-228600" defTabSz="919163">
              <a:defRPr sz="2400">
                <a:solidFill>
                  <a:schemeClr val="tx1"/>
                </a:solidFill>
                <a:latin typeface="News Gothic" pitchFamily="34" charset="0"/>
              </a:defRPr>
            </a:lvl5pPr>
            <a:lvl6pPr marL="2514600" indent="-228600" algn="r" defTabSz="919163" eaLnBrk="0" fontAlgn="base" hangingPunct="0">
              <a:spcBef>
                <a:spcPct val="50000"/>
              </a:spcBef>
              <a:spcAft>
                <a:spcPct val="0"/>
              </a:spcAft>
              <a:defRPr sz="2400">
                <a:solidFill>
                  <a:schemeClr val="tx1"/>
                </a:solidFill>
                <a:latin typeface="News Gothic" pitchFamily="34" charset="0"/>
              </a:defRPr>
            </a:lvl6pPr>
            <a:lvl7pPr marL="2971800" indent="-228600" algn="r" defTabSz="919163" eaLnBrk="0" fontAlgn="base" hangingPunct="0">
              <a:spcBef>
                <a:spcPct val="50000"/>
              </a:spcBef>
              <a:spcAft>
                <a:spcPct val="0"/>
              </a:spcAft>
              <a:defRPr sz="2400">
                <a:solidFill>
                  <a:schemeClr val="tx1"/>
                </a:solidFill>
                <a:latin typeface="News Gothic" pitchFamily="34" charset="0"/>
              </a:defRPr>
            </a:lvl7pPr>
            <a:lvl8pPr marL="3429000" indent="-228600" algn="r" defTabSz="919163" eaLnBrk="0" fontAlgn="base" hangingPunct="0">
              <a:spcBef>
                <a:spcPct val="50000"/>
              </a:spcBef>
              <a:spcAft>
                <a:spcPct val="0"/>
              </a:spcAft>
              <a:defRPr sz="2400">
                <a:solidFill>
                  <a:schemeClr val="tx1"/>
                </a:solidFill>
                <a:latin typeface="News Gothic" pitchFamily="34" charset="0"/>
              </a:defRPr>
            </a:lvl8pPr>
            <a:lvl9pPr marL="3886200" indent="-228600" algn="r" defTabSz="919163" eaLnBrk="0" fontAlgn="base" hangingPunct="0">
              <a:spcBef>
                <a:spcPct val="50000"/>
              </a:spcBef>
              <a:spcAft>
                <a:spcPct val="0"/>
              </a:spcAft>
              <a:defRPr sz="2400">
                <a:solidFill>
                  <a:schemeClr val="tx1"/>
                </a:solidFill>
                <a:latin typeface="News Gothic" pitchFamily="34" charset="0"/>
              </a:defRPr>
            </a:lvl9pPr>
          </a:lstStyle>
          <a:p>
            <a:fld id="{A7AE509C-BAEC-42AC-9FFF-B69706592A23}" type="slidenum">
              <a:rPr lang="en-GB" altLang="en-US" sz="1000" smtClean="0"/>
              <a:pPr/>
              <a:t>5</a:t>
            </a:fld>
            <a:endParaRPr lang="en-GB" altLang="en-US" sz="1000" smtClean="0"/>
          </a:p>
        </p:txBody>
      </p:sp>
      <p:sp>
        <p:nvSpPr>
          <p:cNvPr id="57348" name="Rectangle 2"/>
          <p:cNvSpPr>
            <a:spLocks noChangeArrowheads="1" noTextEdit="1"/>
          </p:cNvSpPr>
          <p:nvPr>
            <p:ph type="sldImg"/>
          </p:nvPr>
        </p:nvSpPr>
        <p:spPr>
          <a:xfrm>
            <a:off x="1149350" y="714375"/>
            <a:ext cx="4560888" cy="3419475"/>
          </a:xfrm>
          <a:ln/>
        </p:spPr>
      </p:sp>
      <p:sp>
        <p:nvSpPr>
          <p:cNvPr id="57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D715A5-0A0C-4EF6-BF48-5AA589031979}" type="datetimeFigureOut">
              <a:rPr lang="en-GB" smtClean="0"/>
              <a:t>05/09/2014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20241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D715A5-0A0C-4EF6-BF48-5AA589031979}" type="datetimeFigureOut">
              <a:rPr lang="en-GB" smtClean="0"/>
              <a:t>05/09/2014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323873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D715A5-0A0C-4EF6-BF48-5AA589031979}" type="datetimeFigureOut">
              <a:rPr lang="en-GB" smtClean="0"/>
              <a:t>05/09/2014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21806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D715A5-0A0C-4EF6-BF48-5AA589031979}" type="datetimeFigureOut">
              <a:rPr lang="en-GB" smtClean="0"/>
              <a:t>05/09/2014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356344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D715A5-0A0C-4EF6-BF48-5AA589031979}" type="datetimeFigureOut">
              <a:rPr lang="en-GB" smtClean="0"/>
              <a:t>05/09/2014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2157977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D715A5-0A0C-4EF6-BF48-5AA589031979}" type="datetimeFigureOut">
              <a:rPr lang="en-GB" smtClean="0"/>
              <a:t>05/09/2014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188864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D715A5-0A0C-4EF6-BF48-5AA589031979}" type="datetimeFigureOut">
              <a:rPr lang="en-GB" smtClean="0"/>
              <a:t>05/09/2014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261195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D715A5-0A0C-4EF6-BF48-5AA589031979}" type="datetimeFigureOut">
              <a:rPr lang="en-GB" smtClean="0"/>
              <a:t>05/09/2014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79697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715A5-0A0C-4EF6-BF48-5AA589031979}" type="datetimeFigureOut">
              <a:rPr lang="en-GB" smtClean="0"/>
              <a:t>05/09/2014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427474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715A5-0A0C-4EF6-BF48-5AA589031979}" type="datetimeFigureOut">
              <a:rPr lang="en-GB" smtClean="0"/>
              <a:t>05/09/2014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32219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715A5-0A0C-4EF6-BF48-5AA589031979}" type="datetimeFigureOut">
              <a:rPr lang="en-GB" smtClean="0"/>
              <a:t>05/09/2014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E7998-0C76-4620-9198-0AF08243826C}" type="slidenum">
              <a:rPr lang="en-GB" smtClean="0"/>
              <a:t>‹#›</a:t>
            </a:fld>
            <a:endParaRPr lang="en-GB"/>
          </a:p>
        </p:txBody>
      </p:sp>
    </p:spTree>
    <p:extLst>
      <p:ext uri="{BB962C8B-B14F-4D97-AF65-F5344CB8AC3E}">
        <p14:creationId xmlns:p14="http://schemas.microsoft.com/office/powerpoint/2010/main" val="317727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715A5-0A0C-4EF6-BF48-5AA589031979}" type="datetimeFigureOut">
              <a:rPr lang="en-GB" smtClean="0"/>
              <a:t>05/09/2014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E7998-0C76-4620-9198-0AF08243826C}" type="slidenum">
              <a:rPr lang="en-GB" smtClean="0"/>
              <a:t>‹#›</a:t>
            </a:fld>
            <a:endParaRPr lang="en-GB"/>
          </a:p>
        </p:txBody>
      </p:sp>
    </p:spTree>
    <p:extLst>
      <p:ext uri="{BB962C8B-B14F-4D97-AF65-F5344CB8AC3E}">
        <p14:creationId xmlns:p14="http://schemas.microsoft.com/office/powerpoint/2010/main" val="28087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Pheno_opt_rice</a:t>
            </a:r>
            <a:endParaRPr lang="en-GB" dirty="0"/>
          </a:p>
        </p:txBody>
      </p:sp>
      <p:sp>
        <p:nvSpPr>
          <p:cNvPr id="3" name="Subtitle 2"/>
          <p:cNvSpPr>
            <a:spLocks noGrp="1"/>
          </p:cNvSpPr>
          <p:nvPr>
            <p:ph type="subTitle" idx="1"/>
          </p:nvPr>
        </p:nvSpPr>
        <p:spPr/>
        <p:txBody>
          <a:bodyPr/>
          <a:lstStyle/>
          <a:p>
            <a:r>
              <a:rPr lang="en-GB" dirty="0" smtClean="0"/>
              <a:t>Brief introduction by Pepijn van Oort</a:t>
            </a:r>
            <a:endParaRPr lang="en-GB" dirty="0"/>
          </a:p>
        </p:txBody>
      </p:sp>
    </p:spTree>
    <p:extLst>
      <p:ext uri="{BB962C8B-B14F-4D97-AF65-F5344CB8AC3E}">
        <p14:creationId xmlns:p14="http://schemas.microsoft.com/office/powerpoint/2010/main" val="68974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3" name="Content Placeholder 2"/>
          <p:cNvSpPr>
            <a:spLocks noGrp="1"/>
          </p:cNvSpPr>
          <p:nvPr>
            <p:ph idx="1"/>
          </p:nvPr>
        </p:nvSpPr>
        <p:spPr/>
        <p:txBody>
          <a:bodyPr>
            <a:normAutofit/>
          </a:bodyPr>
          <a:lstStyle/>
          <a:p>
            <a:r>
              <a:rPr lang="en-GB" sz="2200" dirty="0" smtClean="0"/>
              <a:t>In a number of studies it was found that temperature sum increased over time or that systematic errors occurred in the prediction of the duration of the developmental phase from emergence to flowering in hot or cold environments</a:t>
            </a:r>
          </a:p>
          <a:p>
            <a:r>
              <a:rPr lang="en-GB" sz="2200" dirty="0" smtClean="0"/>
              <a:t>This is problematic because it results in less accurate predictions. But also the consequence is that models cannot be used to address questions such as what will be the impact of temperature increase (climate change?) and can the possible area where this crop is cultivated expand into cooler areas</a:t>
            </a:r>
          </a:p>
          <a:p>
            <a:r>
              <a:rPr lang="en-GB" sz="2200" dirty="0" smtClean="0"/>
              <a:t>The objective was to find one set of parameters for phenology prediction with which such systematic errors were eliminated.</a:t>
            </a:r>
          </a:p>
        </p:txBody>
      </p:sp>
    </p:spTree>
    <p:extLst>
      <p:ext uri="{BB962C8B-B14F-4D97-AF65-F5344CB8AC3E}">
        <p14:creationId xmlns:p14="http://schemas.microsoft.com/office/powerpoint/2010/main" val="368576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solution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 calibration program with which not only the temperature sum is calculated over experiments in a range of environments (normal practice) but simultaneously also all the other phenology parameters (new).</a:t>
            </a:r>
          </a:p>
          <a:p>
            <a:r>
              <a:rPr lang="en-GB" dirty="0" smtClean="0"/>
              <a:t>The following slides show observed and predicted duration from emergence to flowering (y-axis) versus average air temperature during this period.</a:t>
            </a:r>
          </a:p>
          <a:p>
            <a:r>
              <a:rPr lang="en-GB" dirty="0" smtClean="0"/>
              <a:t>With default cardinal temperatures, the model predicts too short duration at low growing season temperatures and too long</a:t>
            </a:r>
            <a:r>
              <a:rPr lang="en-GB" dirty="0" smtClean="0"/>
              <a:t> duration at high growing season temperatures. See the red circles</a:t>
            </a:r>
          </a:p>
          <a:p>
            <a:r>
              <a:rPr lang="en-GB" dirty="0" smtClean="0"/>
              <a:t>The next slide shows that with optimised parameters, quite different from the default, such systematic errors no longer occur.</a:t>
            </a:r>
          </a:p>
          <a:p>
            <a:r>
              <a:rPr lang="en-GB" dirty="0" smtClean="0"/>
              <a:t>The x-axis also provides a rough estimate of the temperature range in which the model is calibrated and therefore valid.</a:t>
            </a:r>
          </a:p>
        </p:txBody>
      </p:sp>
    </p:spTree>
    <p:extLst>
      <p:ext uri="{BB962C8B-B14F-4D97-AF65-F5344CB8AC3E}">
        <p14:creationId xmlns:p14="http://schemas.microsoft.com/office/powerpoint/2010/main" val="51601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altLang="en-US" smtClean="0"/>
              <a:t>Rice phenology default (8 – 30 – 42 oC)</a:t>
            </a:r>
          </a:p>
        </p:txBody>
      </p:sp>
      <p:cxnSp>
        <p:nvCxnSpPr>
          <p:cNvPr id="34819" name="Elbow Connector 6"/>
          <p:cNvCxnSpPr>
            <a:cxnSpLocks noChangeShapeType="1"/>
          </p:cNvCxnSpPr>
          <p:nvPr/>
        </p:nvCxnSpPr>
        <p:spPr bwMode="auto">
          <a:xfrm>
            <a:off x="1143000" y="5943600"/>
            <a:ext cx="914400" cy="914400"/>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chemeClr val="tx1"/>
                </a:solidFill>
                <a:round/>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cxnSp>
      <p:pic>
        <p:nvPicPr>
          <p:cNvPr id="348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066800"/>
            <a:ext cx="7491413"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34821" name="Oval 2"/>
          <p:cNvSpPr>
            <a:spLocks noChangeArrowheads="1"/>
          </p:cNvSpPr>
          <p:nvPr/>
        </p:nvSpPr>
        <p:spPr bwMode="auto">
          <a:xfrm>
            <a:off x="6553200" y="2590800"/>
            <a:ext cx="1524000" cy="1676400"/>
          </a:xfrm>
          <a:prstGeom prst="ellipse">
            <a:avLst/>
          </a:prstGeom>
          <a:noFill/>
          <a:ln w="38100" algn="ctr">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News Gothic" pitchFamily="34" charset="0"/>
              </a:defRPr>
            </a:lvl1pPr>
            <a:lvl2pPr marL="742950" indent="-285750">
              <a:defRPr sz="2400">
                <a:solidFill>
                  <a:schemeClr val="tx1"/>
                </a:solidFill>
                <a:latin typeface="News Gothic" pitchFamily="34" charset="0"/>
              </a:defRPr>
            </a:lvl2pPr>
            <a:lvl3pPr marL="1143000" indent="-228600">
              <a:defRPr sz="2400">
                <a:solidFill>
                  <a:schemeClr val="tx1"/>
                </a:solidFill>
                <a:latin typeface="News Gothic" pitchFamily="34" charset="0"/>
              </a:defRPr>
            </a:lvl3pPr>
            <a:lvl4pPr marL="1600200" indent="-228600">
              <a:defRPr sz="2400">
                <a:solidFill>
                  <a:schemeClr val="tx1"/>
                </a:solidFill>
                <a:latin typeface="News Gothic" pitchFamily="34" charset="0"/>
              </a:defRPr>
            </a:lvl4pPr>
            <a:lvl5pPr marL="2057400" indent="-228600">
              <a:defRPr sz="2400">
                <a:solidFill>
                  <a:schemeClr val="tx1"/>
                </a:solidFill>
                <a:latin typeface="News Gothic" pitchFamily="34" charset="0"/>
              </a:defRPr>
            </a:lvl5pPr>
            <a:lvl6pPr marL="2514600" indent="-228600" algn="r" eaLnBrk="0" fontAlgn="base" hangingPunct="0">
              <a:spcBef>
                <a:spcPct val="50000"/>
              </a:spcBef>
              <a:spcAft>
                <a:spcPct val="0"/>
              </a:spcAft>
              <a:defRPr sz="2400">
                <a:solidFill>
                  <a:schemeClr val="tx1"/>
                </a:solidFill>
                <a:latin typeface="News Gothic" pitchFamily="34" charset="0"/>
              </a:defRPr>
            </a:lvl6pPr>
            <a:lvl7pPr marL="2971800" indent="-228600" algn="r" eaLnBrk="0" fontAlgn="base" hangingPunct="0">
              <a:spcBef>
                <a:spcPct val="50000"/>
              </a:spcBef>
              <a:spcAft>
                <a:spcPct val="0"/>
              </a:spcAft>
              <a:defRPr sz="2400">
                <a:solidFill>
                  <a:schemeClr val="tx1"/>
                </a:solidFill>
                <a:latin typeface="News Gothic" pitchFamily="34" charset="0"/>
              </a:defRPr>
            </a:lvl7pPr>
            <a:lvl8pPr marL="3429000" indent="-228600" algn="r" eaLnBrk="0" fontAlgn="base" hangingPunct="0">
              <a:spcBef>
                <a:spcPct val="50000"/>
              </a:spcBef>
              <a:spcAft>
                <a:spcPct val="0"/>
              </a:spcAft>
              <a:defRPr sz="2400">
                <a:solidFill>
                  <a:schemeClr val="tx1"/>
                </a:solidFill>
                <a:latin typeface="News Gothic" pitchFamily="34" charset="0"/>
              </a:defRPr>
            </a:lvl8pPr>
            <a:lvl9pPr marL="3886200" indent="-228600" algn="r" eaLnBrk="0" fontAlgn="base" hangingPunct="0">
              <a:spcBef>
                <a:spcPct val="50000"/>
              </a:spcBef>
              <a:spcAft>
                <a:spcPct val="0"/>
              </a:spcAft>
              <a:defRPr sz="2400">
                <a:solidFill>
                  <a:schemeClr val="tx1"/>
                </a:solidFill>
                <a:latin typeface="News Gothic" pitchFamily="34" charset="0"/>
              </a:defRPr>
            </a:lvl9pPr>
          </a:lstStyle>
          <a:p>
            <a:endParaRPr lang="en-GB" altLang="en-US"/>
          </a:p>
        </p:txBody>
      </p:sp>
      <p:sp>
        <p:nvSpPr>
          <p:cNvPr id="34822" name="Oval 7"/>
          <p:cNvSpPr>
            <a:spLocks noChangeArrowheads="1"/>
          </p:cNvSpPr>
          <p:nvPr/>
        </p:nvSpPr>
        <p:spPr bwMode="auto">
          <a:xfrm>
            <a:off x="3505200" y="3124200"/>
            <a:ext cx="2209800" cy="2209800"/>
          </a:xfrm>
          <a:prstGeom prst="ellipse">
            <a:avLst/>
          </a:prstGeom>
          <a:noFill/>
          <a:ln w="38100" algn="ctr">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News Gothic" pitchFamily="34" charset="0"/>
              </a:defRPr>
            </a:lvl1pPr>
            <a:lvl2pPr marL="742950" indent="-285750">
              <a:defRPr sz="2400">
                <a:solidFill>
                  <a:schemeClr val="tx1"/>
                </a:solidFill>
                <a:latin typeface="News Gothic" pitchFamily="34" charset="0"/>
              </a:defRPr>
            </a:lvl2pPr>
            <a:lvl3pPr marL="1143000" indent="-228600">
              <a:defRPr sz="2400">
                <a:solidFill>
                  <a:schemeClr val="tx1"/>
                </a:solidFill>
                <a:latin typeface="News Gothic" pitchFamily="34" charset="0"/>
              </a:defRPr>
            </a:lvl3pPr>
            <a:lvl4pPr marL="1600200" indent="-228600">
              <a:defRPr sz="2400">
                <a:solidFill>
                  <a:schemeClr val="tx1"/>
                </a:solidFill>
                <a:latin typeface="News Gothic" pitchFamily="34" charset="0"/>
              </a:defRPr>
            </a:lvl4pPr>
            <a:lvl5pPr marL="2057400" indent="-228600">
              <a:defRPr sz="2400">
                <a:solidFill>
                  <a:schemeClr val="tx1"/>
                </a:solidFill>
                <a:latin typeface="News Gothic" pitchFamily="34" charset="0"/>
              </a:defRPr>
            </a:lvl5pPr>
            <a:lvl6pPr marL="2514600" indent="-228600" algn="r" eaLnBrk="0" fontAlgn="base" hangingPunct="0">
              <a:spcBef>
                <a:spcPct val="50000"/>
              </a:spcBef>
              <a:spcAft>
                <a:spcPct val="0"/>
              </a:spcAft>
              <a:defRPr sz="2400">
                <a:solidFill>
                  <a:schemeClr val="tx1"/>
                </a:solidFill>
                <a:latin typeface="News Gothic" pitchFamily="34" charset="0"/>
              </a:defRPr>
            </a:lvl6pPr>
            <a:lvl7pPr marL="2971800" indent="-228600" algn="r" eaLnBrk="0" fontAlgn="base" hangingPunct="0">
              <a:spcBef>
                <a:spcPct val="50000"/>
              </a:spcBef>
              <a:spcAft>
                <a:spcPct val="0"/>
              </a:spcAft>
              <a:defRPr sz="2400">
                <a:solidFill>
                  <a:schemeClr val="tx1"/>
                </a:solidFill>
                <a:latin typeface="News Gothic" pitchFamily="34" charset="0"/>
              </a:defRPr>
            </a:lvl7pPr>
            <a:lvl8pPr marL="3429000" indent="-228600" algn="r" eaLnBrk="0" fontAlgn="base" hangingPunct="0">
              <a:spcBef>
                <a:spcPct val="50000"/>
              </a:spcBef>
              <a:spcAft>
                <a:spcPct val="0"/>
              </a:spcAft>
              <a:defRPr sz="2400">
                <a:solidFill>
                  <a:schemeClr val="tx1"/>
                </a:solidFill>
                <a:latin typeface="News Gothic" pitchFamily="34" charset="0"/>
              </a:defRPr>
            </a:lvl8pPr>
            <a:lvl9pPr marL="3886200" indent="-228600" algn="r" eaLnBrk="0" fontAlgn="base" hangingPunct="0">
              <a:spcBef>
                <a:spcPct val="50000"/>
              </a:spcBef>
              <a:spcAft>
                <a:spcPct val="0"/>
              </a:spcAft>
              <a:defRPr sz="2400">
                <a:solidFill>
                  <a:schemeClr val="tx1"/>
                </a:solidFill>
                <a:latin typeface="News Gothic" pitchFamily="34" charset="0"/>
              </a:defRPr>
            </a:lvl9pPr>
          </a:lstStyle>
          <a:p>
            <a:endParaRPr lang="en-GB" altLang="en-US"/>
          </a:p>
        </p:txBody>
      </p:sp>
    </p:spTree>
    <p:extLst>
      <p:ext uri="{BB962C8B-B14F-4D97-AF65-F5344CB8AC3E}">
        <p14:creationId xmlns:p14="http://schemas.microsoft.com/office/powerpoint/2010/main" val="2332873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altLang="en-US" smtClean="0"/>
              <a:t>New Rice phenology calibration program !</a:t>
            </a:r>
          </a:p>
        </p:txBody>
      </p:sp>
      <p:cxnSp>
        <p:nvCxnSpPr>
          <p:cNvPr id="35843" name="Elbow Connector 6"/>
          <p:cNvCxnSpPr>
            <a:cxnSpLocks noChangeShapeType="1"/>
          </p:cNvCxnSpPr>
          <p:nvPr/>
        </p:nvCxnSpPr>
        <p:spPr bwMode="auto">
          <a:xfrm>
            <a:off x="1143000" y="5943600"/>
            <a:ext cx="914400" cy="914400"/>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chemeClr val="tx1"/>
                </a:solidFill>
                <a:round/>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cxn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388" y="1066800"/>
            <a:ext cx="7491412"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3280921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r>
              <a:rPr lang="en-GB" altLang="en-US" smtClean="0"/>
              <a:t>Rice phenology: temperature response</a:t>
            </a:r>
          </a:p>
        </p:txBody>
      </p:sp>
      <p:pic>
        <p:nvPicPr>
          <p:cNvPr id="3686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990600"/>
            <a:ext cx="8229600" cy="5815013"/>
          </a:xfrm>
        </p:spPr>
      </p:pic>
    </p:spTree>
    <p:extLst>
      <p:ext uri="{BB962C8B-B14F-4D97-AF65-F5344CB8AC3E}">
        <p14:creationId xmlns:p14="http://schemas.microsoft.com/office/powerpoint/2010/main" val="279148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GB" altLang="en-US" smtClean="0"/>
          </a:p>
        </p:txBody>
      </p:sp>
      <p:sp>
        <p:nvSpPr>
          <p:cNvPr id="37891" name="Content Placeholder 2"/>
          <p:cNvSpPr>
            <a:spLocks noGrp="1"/>
          </p:cNvSpPr>
          <p:nvPr>
            <p:ph idx="1"/>
          </p:nvPr>
        </p:nvSpPr>
        <p:spPr/>
        <p:txBody>
          <a:bodyPr/>
          <a:lstStyle/>
          <a:p>
            <a:endParaRPr lang="en-GB" altLang="en-US" smtClean="0"/>
          </a:p>
        </p:txBody>
      </p:sp>
      <p:pic>
        <p:nvPicPr>
          <p:cNvPr id="378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56638"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803041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altLang="en-US" smtClean="0"/>
              <a:t>Conclusions</a:t>
            </a:r>
          </a:p>
        </p:txBody>
      </p:sp>
      <p:sp>
        <p:nvSpPr>
          <p:cNvPr id="38915" name="Content Placeholder 2"/>
          <p:cNvSpPr>
            <a:spLocks noGrp="1"/>
          </p:cNvSpPr>
          <p:nvPr>
            <p:ph idx="1"/>
          </p:nvPr>
        </p:nvSpPr>
        <p:spPr/>
        <p:txBody>
          <a:bodyPr>
            <a:normAutofit fontScale="85000" lnSpcReduction="10000"/>
          </a:bodyPr>
          <a:lstStyle/>
          <a:p>
            <a:r>
              <a:rPr lang="en-GB" altLang="en-US" dirty="0" smtClean="0"/>
              <a:t>Predicting a too long rice season at high temp (&gt;29oC) </a:t>
            </a:r>
          </a:p>
          <a:p>
            <a:r>
              <a:rPr lang="en-GB" altLang="en-US" dirty="0" smtClean="0"/>
              <a:t>Predicting a too short rice season at low temp (&lt;25oC)</a:t>
            </a:r>
          </a:p>
          <a:p>
            <a:r>
              <a:rPr lang="en-GB" altLang="en-US" dirty="0" smtClean="0"/>
              <a:t>After optimisation no </a:t>
            </a:r>
            <a:r>
              <a:rPr lang="en-GB" altLang="en-US" dirty="0" smtClean="0"/>
              <a:t>more </a:t>
            </a:r>
            <a:r>
              <a:rPr lang="en-GB" altLang="en-US" dirty="0" smtClean="0"/>
              <a:t>bias</a:t>
            </a:r>
          </a:p>
          <a:p>
            <a:r>
              <a:rPr lang="en-GB" altLang="en-US" dirty="0" smtClean="0"/>
              <a:t>Optimised parameters quite different: base temperature 15oC (default 8oC) and maximum 999oC (default 42oC) and slightly higher optimum (31 vs 30oC)</a:t>
            </a:r>
            <a:endParaRPr lang="en-GB" altLang="en-US" dirty="0" smtClean="0"/>
          </a:p>
          <a:p>
            <a:r>
              <a:rPr lang="en-GB" altLang="en-US" dirty="0" smtClean="0"/>
              <a:t>Important to report temperature range in which calibrated</a:t>
            </a:r>
          </a:p>
          <a:p>
            <a:r>
              <a:rPr lang="en-GB" altLang="en-US" dirty="0" smtClean="0"/>
              <a:t>Further testing needed in other environments</a:t>
            </a:r>
            <a:endParaRPr lang="en-GB" altLang="en-US" dirty="0" smtClean="0"/>
          </a:p>
        </p:txBody>
      </p:sp>
    </p:spTree>
    <p:extLst>
      <p:ext uri="{BB962C8B-B14F-4D97-AF65-F5344CB8AC3E}">
        <p14:creationId xmlns:p14="http://schemas.microsoft.com/office/powerpoint/2010/main" val="2790788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349</Words>
  <Application>Microsoft Office PowerPoint</Application>
  <PresentationFormat>On-screen Show (4:3)</PresentationFormat>
  <Paragraphs>26</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Pheno_opt_rice</vt:lpstr>
      <vt:lpstr>Problem statement</vt:lpstr>
      <vt:lpstr>Our solution</vt:lpstr>
      <vt:lpstr>Rice phenology default (8 – 30 – 42 oC)</vt:lpstr>
      <vt:lpstr>New Rice phenology calibration program !</vt:lpstr>
      <vt:lpstr>Rice phenology: temperature response</vt:lpstr>
      <vt:lpstr>PowerPoint Presentation</vt:lpstr>
      <vt:lpstr>Conclusions</vt:lpstr>
    </vt:vector>
  </TitlesOfParts>
  <Company>Wageningen 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Pheno_opt_rice</dc:title>
  <dc:creator>Oort, Pepijn van</dc:creator>
  <cp:lastModifiedBy>Oort, Pepijn van</cp:lastModifiedBy>
  <cp:revision>2</cp:revision>
  <dcterms:created xsi:type="dcterms:W3CDTF">2014-09-05T12:15:42Z</dcterms:created>
  <dcterms:modified xsi:type="dcterms:W3CDTF">2014-09-05T12:33:54Z</dcterms:modified>
</cp:coreProperties>
</file>